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8" r:id="rId3"/>
    <p:sldId id="257" r:id="rId4"/>
    <p:sldId id="259" r:id="rId5"/>
    <p:sldId id="265" r:id="rId6"/>
    <p:sldId id="272" r:id="rId7"/>
    <p:sldId id="266" r:id="rId8"/>
    <p:sldId id="268" r:id="rId9"/>
    <p:sldId id="273" r:id="rId10"/>
    <p:sldId id="274" r:id="rId11"/>
    <p:sldId id="275" r:id="rId12"/>
    <p:sldId id="276" r:id="rId13"/>
    <p:sldId id="277"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196" autoAdjust="0"/>
  </p:normalViewPr>
  <p:slideViewPr>
    <p:cSldViewPr snapToGrid="0">
      <p:cViewPr varScale="1">
        <p:scale>
          <a:sx n="82" d="100"/>
          <a:sy n="82" d="100"/>
        </p:scale>
        <p:origin x="720" y="67"/>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jpe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42FBA4-B72B-43B1-B99F-50975A8BF2C8}" type="datetimeFigureOut">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A42FBA4-B72B-43B1-B99F-50975A8BF2C8}" type="datetimeFigureOut">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A42FBA4-B72B-43B1-B99F-50975A8BF2C8}" type="datetimeFigureOut">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26A65FC-BDA4-4475-83C1-F9C9935E3CF8}" type="slidenum">
              <a:rPr lang="en-IN" smtClean="0"/>
            </a:fld>
            <a:endParaRPr lang="en-IN"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A42FBA4-B72B-43B1-B99F-50975A8BF2C8}" type="datetimeFigureOut">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A42FBA4-B72B-43B1-B99F-50975A8BF2C8}" type="datetimeFigureOut">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26A65FC-BDA4-4475-83C1-F9C9935E3CF8}" type="slidenum">
              <a:rPr lang="en-IN" smtClean="0"/>
            </a:fld>
            <a:endParaRPr lang="en-IN"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A42FBA4-B72B-43B1-B99F-50975A8BF2C8}" type="datetimeFigureOut">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2A42FBA4-B72B-43B1-B99F-50975A8BF2C8}" type="datetimeFigureOut">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2A42FBA4-B72B-43B1-B99F-50975A8BF2C8}" type="datetimeFigureOut">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2A42FBA4-B72B-43B1-B99F-50975A8BF2C8}" type="datetimeFigureOut">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A42FBA4-B72B-43B1-B99F-50975A8BF2C8}" type="datetimeFigureOut">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2A42FBA4-B72B-43B1-B99F-50975A8BF2C8}" type="datetimeFigureOut">
              <a:rPr lang="en-IN" smtClean="0"/>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2A42FBA4-B72B-43B1-B99F-50975A8BF2C8}" type="datetimeFigureOut">
              <a:rPr lang="en-IN" smtClean="0"/>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42FBA4-B72B-43B1-B99F-50975A8BF2C8}" type="datetimeFigureOut">
              <a:rPr lang="en-IN" smtClean="0"/>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42FBA4-B72B-43B1-B99F-50975A8BF2C8}" type="datetimeFigureOut">
              <a:rPr lang="en-IN" smtClean="0"/>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2A42FBA4-B72B-43B1-B99F-50975A8BF2C8}" type="datetimeFigureOut">
              <a:rPr lang="en-IN" smtClean="0"/>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26A65FC-BDA4-4475-83C1-F9C9935E3CF8}" type="slidenum">
              <a:rPr lang="en-IN" smtClean="0"/>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26A65FC-BDA4-4475-83C1-F9C9935E3CF8}" type="slidenum">
              <a:rPr lang="en-IN" smtClean="0"/>
            </a:fld>
            <a:endParaRPr lang="en-IN" dirty="0"/>
          </a:p>
        </p:txBody>
      </p:sp>
      <p:sp>
        <p:nvSpPr>
          <p:cNvPr id="5" name="Date Placeholder 4"/>
          <p:cNvSpPr>
            <a:spLocks noGrp="1"/>
          </p:cNvSpPr>
          <p:nvPr>
            <p:ph type="dt" sz="half" idx="10"/>
          </p:nvPr>
        </p:nvSpPr>
        <p:spPr/>
        <p:txBody>
          <a:bodyPr/>
          <a:lstStyle/>
          <a:p>
            <a:fld id="{2A42FBA4-B72B-43B1-B99F-50975A8BF2C8}" type="datetimeFigureOut">
              <a:rPr lang="en-IN" smtClean="0"/>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A42FBA4-B72B-43B1-B99F-50975A8BF2C8}" type="datetimeFigureOut">
              <a:rPr lang="en-IN" smtClean="0"/>
            </a:fld>
            <a:endParaRPr lang="en-IN"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26A65FC-BDA4-4475-83C1-F9C9935E3CF8}" type="slidenum">
              <a:rPr lang="en-IN" smtClean="0"/>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156458" y="1406355"/>
            <a:ext cx="8520545" cy="181483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800" b="1" dirty="0"/>
              <a:t> </a:t>
            </a:r>
            <a:r>
              <a:rPr lang="en-US" sz="2800" b="1" dirty="0">
                <a:solidFill>
                  <a:srgbClr val="002060"/>
                </a:solidFill>
                <a:latin typeface="Times New Roman" panose="02020603050405020304" pitchFamily="18" charset="0"/>
                <a:cs typeface="Times New Roman" panose="02020603050405020304" pitchFamily="18" charset="0"/>
              </a:rPr>
              <a:t> </a:t>
            </a:r>
            <a:endParaRPr lang="en-US" sz="2800" b="1" dirty="0">
              <a:solidFill>
                <a:srgbClr val="002060"/>
              </a:solidFill>
              <a:latin typeface="Times New Roman" panose="02020603050405020304" pitchFamily="18" charset="0"/>
              <a:cs typeface="Times New Roman" panose="02020603050405020304" pitchFamily="18" charset="0"/>
            </a:endParaRPr>
          </a:p>
          <a:p>
            <a:pPr algn="ctr"/>
            <a:r>
              <a:rPr lang="en-IN" altLang="en-US" sz="2800" b="1" dirty="0">
                <a:solidFill>
                  <a:srgbClr val="002060"/>
                </a:solidFill>
                <a:latin typeface="Times New Roman" panose="02020603050405020304" pitchFamily="18" charset="0"/>
                <a:cs typeface="Times New Roman" panose="02020603050405020304" pitchFamily="18" charset="0"/>
              </a:rPr>
              <a:t>Sneakerz Store</a:t>
            </a:r>
            <a:r>
              <a:rPr lang="en-US" sz="2800" b="1" dirty="0">
                <a:solidFill>
                  <a:srgbClr val="002060"/>
                </a:solidFill>
                <a:latin typeface="Times New Roman" panose="02020603050405020304" pitchFamily="18" charset="0"/>
                <a:cs typeface="Times New Roman" panose="02020603050405020304" pitchFamily="18" charset="0"/>
              </a:rPr>
              <a:t> Using </a:t>
            </a:r>
            <a:r>
              <a:rPr lang="en-IN" altLang="en-US" sz="2800" b="1" dirty="0">
                <a:solidFill>
                  <a:srgbClr val="002060"/>
                </a:solidFill>
                <a:latin typeface="Times New Roman" panose="02020603050405020304" pitchFamily="18" charset="0"/>
                <a:cs typeface="Times New Roman" panose="02020603050405020304" pitchFamily="18" charset="0"/>
              </a:rPr>
              <a:t>React.js, Spring Boot and MySQL</a:t>
            </a:r>
            <a:endParaRPr lang="en-US" sz="2800" b="1" dirty="0">
              <a:solidFill>
                <a:srgbClr val="002060"/>
              </a:solidFill>
              <a:latin typeface="Times New Roman" panose="02020603050405020304" pitchFamily="18" charset="0"/>
              <a:cs typeface="Times New Roman" panose="02020603050405020304" pitchFamily="18" charset="0"/>
            </a:endParaRPr>
          </a:p>
          <a:p>
            <a:pPr algn="ctr"/>
            <a:endParaRPr lang="en-US" sz="2800" dirty="0"/>
          </a:p>
        </p:txBody>
      </p:sp>
      <p:sp>
        <p:nvSpPr>
          <p:cNvPr id="8" name="Rectangle 7"/>
          <p:cNvSpPr/>
          <p:nvPr/>
        </p:nvSpPr>
        <p:spPr>
          <a:xfrm>
            <a:off x="3925396" y="3301954"/>
            <a:ext cx="3186545" cy="143891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IN" sz="1635" dirty="0"/>
              <a:t>Created By:</a:t>
            </a:r>
            <a:endParaRPr lang="en-IN" sz="1635" dirty="0"/>
          </a:p>
          <a:p>
            <a:pPr algn="ctr">
              <a:lnSpc>
                <a:spcPct val="150000"/>
              </a:lnSpc>
            </a:pPr>
            <a:r>
              <a:rPr lang="en-IN" sz="1400" b="1" dirty="0">
                <a:latin typeface="Times New Roman" panose="02020603050405020304" pitchFamily="18" charset="0"/>
                <a:cs typeface="Times New Roman" panose="02020603050405020304" pitchFamily="18" charset="0"/>
              </a:rPr>
              <a:t>Aniket S. Jaiswal</a:t>
            </a:r>
            <a:endParaRPr lang="en-IN" sz="1400" b="1" dirty="0">
              <a:latin typeface="Times New Roman" panose="02020603050405020304" pitchFamily="18" charset="0"/>
              <a:cs typeface="Times New Roman" panose="02020603050405020304" pitchFamily="18" charset="0"/>
            </a:endParaRPr>
          </a:p>
          <a:p>
            <a:pPr algn="ctr">
              <a:lnSpc>
                <a:spcPct val="150000"/>
              </a:lnSpc>
            </a:pPr>
            <a:r>
              <a:rPr lang="en-IN" sz="1400" b="1" dirty="0">
                <a:latin typeface="Times New Roman" panose="02020603050405020304" pitchFamily="18" charset="0"/>
                <a:cs typeface="Times New Roman" panose="02020603050405020304" pitchFamily="18" charset="0"/>
              </a:rPr>
              <a:t>Bhagyesh B. Randhawan</a:t>
            </a:r>
            <a:endParaRPr lang="en-IN" sz="1400" b="1" dirty="0">
              <a:latin typeface="Times New Roman" panose="02020603050405020304" pitchFamily="18" charset="0"/>
              <a:cs typeface="Times New Roman" panose="02020603050405020304" pitchFamily="18" charset="0"/>
            </a:endParaRPr>
          </a:p>
          <a:p>
            <a:pPr algn="ctr">
              <a:lnSpc>
                <a:spcPct val="150000"/>
              </a:lnSpc>
            </a:pPr>
            <a:endParaRPr lang="en-IN" sz="1400" b="1" dirty="0">
              <a:latin typeface="Times New Roman" panose="02020603050405020304" pitchFamily="18" charset="0"/>
              <a:cs typeface="Times New Roman" panose="02020603050405020304" pitchFamily="18" charset="0"/>
            </a:endParaRPr>
          </a:p>
        </p:txBody>
      </p:sp>
      <p:sp>
        <p:nvSpPr>
          <p:cNvPr id="9" name="Rectangle 8"/>
          <p:cNvSpPr/>
          <p:nvPr/>
        </p:nvSpPr>
        <p:spPr>
          <a:xfrm>
            <a:off x="-331625" y="5563612"/>
            <a:ext cx="4572000" cy="847090"/>
          </a:xfrm>
          <a:prstGeom prst="rect">
            <a:avLst/>
          </a:prstGeom>
        </p:spPr>
        <p:txBody>
          <a:bodyPr>
            <a:spAutoFit/>
          </a:bodyPr>
          <a:lstStyle/>
          <a:p>
            <a:pPr algn="ctr"/>
            <a:r>
              <a:rPr lang="en-IN" sz="1635" dirty="0">
                <a:latin typeface="Times New Roman" panose="02020603050405020304" pitchFamily="18" charset="0"/>
                <a:cs typeface="Times New Roman" panose="02020603050405020304" pitchFamily="18" charset="0"/>
              </a:rPr>
              <a:t>Guide By: </a:t>
            </a:r>
            <a:endParaRPr lang="en-IN" sz="1635" dirty="0">
              <a:latin typeface="Times New Roman" panose="02020603050405020304" pitchFamily="18" charset="0"/>
              <a:cs typeface="Times New Roman" panose="02020603050405020304" pitchFamily="18" charset="0"/>
            </a:endParaRPr>
          </a:p>
          <a:p>
            <a:pPr algn="ctr"/>
            <a:r>
              <a:rPr lang="en-IN" sz="1635" dirty="0">
                <a:latin typeface="Times New Roman" panose="02020603050405020304" pitchFamily="18" charset="0"/>
                <a:cs typeface="Times New Roman" panose="02020603050405020304" pitchFamily="18" charset="0"/>
              </a:rPr>
              <a:t>“SONALI MA’AM”</a:t>
            </a:r>
            <a:endParaRPr lang="en-IN" sz="1635" dirty="0">
              <a:latin typeface="Times New Roman" panose="02020603050405020304" pitchFamily="18" charset="0"/>
              <a:cs typeface="Times New Roman" panose="02020603050405020304" pitchFamily="18" charset="0"/>
            </a:endParaRPr>
          </a:p>
          <a:p>
            <a:pPr algn="ctr"/>
            <a:endParaRPr lang="en-IN" sz="1635" dirty="0">
              <a:latin typeface="Times New Roman" panose="02020603050405020304" pitchFamily="18" charset="0"/>
              <a:cs typeface="Times New Roman" panose="02020603050405020304" pitchFamily="18" charset="0"/>
            </a:endParaRPr>
          </a:p>
        </p:txBody>
      </p:sp>
      <p:sp>
        <p:nvSpPr>
          <p:cNvPr id="2" name="TextBox 1"/>
          <p:cNvSpPr txBox="1"/>
          <p:nvPr/>
        </p:nvSpPr>
        <p:spPr>
          <a:xfrm>
            <a:off x="6960637" y="5561045"/>
            <a:ext cx="2575233" cy="1198880"/>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   Co-ordinated By:</a:t>
            </a:r>
            <a:endParaRPr lang="en-US" dirty="0">
              <a:latin typeface="Times New Roman" panose="02020603050405020304" pitchFamily="18" charset="0"/>
              <a:cs typeface="Times New Roman" panose="02020603050405020304" pitchFamily="18" charset="0"/>
            </a:endParaRPr>
          </a:p>
          <a:p>
            <a:pPr algn="ctr"/>
            <a:r>
              <a:rPr lang="en-US" dirty="0">
                <a:latin typeface="Times New Roman" panose="02020603050405020304" pitchFamily="18" charset="0"/>
                <a:cs typeface="Times New Roman" panose="02020603050405020304" pitchFamily="18" charset="0"/>
              </a:rPr>
              <a:t>“</a:t>
            </a:r>
            <a:r>
              <a:rPr lang="en-IN" altLang="en-US" dirty="0">
                <a:latin typeface="Times New Roman" panose="02020603050405020304" pitchFamily="18" charset="0"/>
                <a:cs typeface="Times New Roman" panose="02020603050405020304" pitchFamily="18" charset="0"/>
              </a:rPr>
              <a:t>ROHIT PURANIK SIR</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ctr"/>
            <a:r>
              <a:rPr lang="en-IN" altLang="en-US" dirty="0">
                <a:latin typeface="Times New Roman" panose="02020603050405020304" pitchFamily="18" charset="0"/>
                <a:cs typeface="Times New Roman" panose="02020603050405020304" pitchFamily="18" charset="0"/>
              </a:rPr>
              <a:t>AND “NARENDRA PAWAR SIR”</a:t>
            </a:r>
            <a:endParaRPr lang="en-IN" altLang="en-US" dirty="0">
              <a:latin typeface="Times New Roman" panose="02020603050405020304" pitchFamily="18" charset="0"/>
              <a:cs typeface="Times New Roman" panose="02020603050405020304" pitchFamily="18" charset="0"/>
            </a:endParaRPr>
          </a:p>
        </p:txBody>
      </p:sp>
      <p:pic>
        <p:nvPicPr>
          <p:cNvPr id="3" name="Picture 2" descr="IACSD"/>
          <p:cNvPicPr>
            <a:picLocks noChangeAspect="1"/>
          </p:cNvPicPr>
          <p:nvPr/>
        </p:nvPicPr>
        <p:blipFill>
          <a:blip r:embed="rId1"/>
          <a:stretch>
            <a:fillRect/>
          </a:stretch>
        </p:blipFill>
        <p:spPr>
          <a:xfrm>
            <a:off x="4679950" y="198120"/>
            <a:ext cx="1473200" cy="14732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3"/>
          <p:cNvSpPr>
            <a:spLocks noGrp="1"/>
          </p:cNvSpPr>
          <p:nvPr>
            <p:ph sz="half" idx="2"/>
          </p:nvPr>
        </p:nvSpPr>
        <p:spPr>
          <a:xfrm>
            <a:off x="327660" y="417195"/>
            <a:ext cx="4184015" cy="891540"/>
          </a:xfrm>
        </p:spPr>
        <p:txBody>
          <a:bodyPr>
            <a:scene3d>
              <a:camera prst="orthographicFront"/>
              <a:lightRig rig="threePt" dir="t"/>
            </a:scene3d>
          </a:bodyPr>
          <a:p>
            <a:r>
              <a:rPr lang="en-IN" altLang="en-US" sz="2400">
                <a:solidFill>
                  <a:schemeClr val="tx1"/>
                </a:solidFill>
                <a:effectLst>
                  <a:outerShdw blurRad="38100" dist="19050" dir="2700000" algn="tl" rotWithShape="0">
                    <a:schemeClr val="dk1">
                      <a:alpha val="40000"/>
                    </a:schemeClr>
                  </a:outerShdw>
                </a:effectLst>
              </a:rPr>
              <a:t>2nd Level</a:t>
            </a:r>
            <a:endParaRPr lang="en-IN" altLang="en-US" sz="2400">
              <a:solidFill>
                <a:schemeClr val="tx1"/>
              </a:solidFill>
              <a:effectLst>
                <a:outerShdw blurRad="38100" dist="19050" dir="2700000" algn="tl" rotWithShape="0">
                  <a:schemeClr val="dk1">
                    <a:alpha val="40000"/>
                  </a:schemeClr>
                </a:outerShdw>
              </a:effectLst>
            </a:endParaRPr>
          </a:p>
        </p:txBody>
      </p:sp>
      <p:pic>
        <p:nvPicPr>
          <p:cNvPr id="5" name="Content Placeholder 4" descr="DFD-2"/>
          <p:cNvPicPr>
            <a:picLocks noChangeAspect="1"/>
          </p:cNvPicPr>
          <p:nvPr>
            <p:ph sz="half" idx="1"/>
          </p:nvPr>
        </p:nvPicPr>
        <p:blipFill>
          <a:blip r:embed="rId1"/>
          <a:stretch>
            <a:fillRect/>
          </a:stretch>
        </p:blipFill>
        <p:spPr>
          <a:xfrm>
            <a:off x="1565275" y="1308735"/>
            <a:ext cx="7106285" cy="499618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3"/>
          <p:cNvSpPr>
            <a:spLocks noGrp="1"/>
          </p:cNvSpPr>
          <p:nvPr>
            <p:ph sz="half" idx="2"/>
          </p:nvPr>
        </p:nvSpPr>
        <p:spPr>
          <a:xfrm>
            <a:off x="957580" y="167640"/>
            <a:ext cx="4184015" cy="774700"/>
          </a:xfrm>
        </p:spPr>
        <p:txBody>
          <a:bodyPr>
            <a:scene3d>
              <a:camera prst="orthographicFront"/>
              <a:lightRig rig="threePt" dir="t"/>
            </a:scene3d>
          </a:bodyPr>
          <a:p>
            <a:r>
              <a:rPr lang="en-IN" altLang="en-US" sz="2400">
                <a:solidFill>
                  <a:schemeClr val="tx1"/>
                </a:solidFill>
                <a:effectLst>
                  <a:outerShdw blurRad="38100" dist="19050" dir="2700000" algn="tl" rotWithShape="0">
                    <a:schemeClr val="dk1">
                      <a:alpha val="40000"/>
                    </a:schemeClr>
                  </a:outerShdw>
                </a:effectLst>
              </a:rPr>
              <a:t>Class Diagram</a:t>
            </a:r>
            <a:endParaRPr lang="en-IN" altLang="en-US" sz="2400">
              <a:solidFill>
                <a:schemeClr val="tx1"/>
              </a:solidFill>
              <a:effectLst>
                <a:outerShdw blurRad="38100" dist="19050" dir="2700000" algn="tl" rotWithShape="0">
                  <a:schemeClr val="dk1">
                    <a:alpha val="40000"/>
                  </a:schemeClr>
                </a:outerShdw>
              </a:effectLst>
            </a:endParaRPr>
          </a:p>
        </p:txBody>
      </p:sp>
      <p:pic>
        <p:nvPicPr>
          <p:cNvPr id="5" name="Content Placeholder 4" descr="Sneakerz class"/>
          <p:cNvPicPr>
            <a:picLocks noChangeAspect="1"/>
          </p:cNvPicPr>
          <p:nvPr>
            <p:ph sz="half" idx="1"/>
          </p:nvPr>
        </p:nvPicPr>
        <p:blipFill>
          <a:blip r:embed="rId1"/>
          <a:stretch>
            <a:fillRect/>
          </a:stretch>
        </p:blipFill>
        <p:spPr>
          <a:xfrm>
            <a:off x="633730" y="744220"/>
            <a:ext cx="7436485" cy="57861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3"/>
          <p:cNvSpPr>
            <a:spLocks noGrp="1"/>
          </p:cNvSpPr>
          <p:nvPr>
            <p:ph sz="half" idx="2"/>
          </p:nvPr>
        </p:nvSpPr>
        <p:spPr>
          <a:xfrm>
            <a:off x="972185" y="182245"/>
            <a:ext cx="4184015" cy="965200"/>
          </a:xfrm>
        </p:spPr>
        <p:txBody>
          <a:bodyPr>
            <a:scene3d>
              <a:camera prst="orthographicFront"/>
              <a:lightRig rig="threePt" dir="t"/>
            </a:scene3d>
          </a:bodyPr>
          <a:p>
            <a:r>
              <a:rPr lang="en-IN" altLang="en-US" sz="2400">
                <a:solidFill>
                  <a:schemeClr val="tx1"/>
                </a:solidFill>
                <a:effectLst>
                  <a:outerShdw blurRad="38100" dist="19050" dir="2700000" algn="tl" rotWithShape="0">
                    <a:schemeClr val="dk1">
                      <a:alpha val="40000"/>
                    </a:schemeClr>
                  </a:outerShdw>
                </a:effectLst>
              </a:rPr>
              <a:t>Use Case Daigram</a:t>
            </a:r>
            <a:endParaRPr lang="en-IN" altLang="en-US" sz="2400">
              <a:solidFill>
                <a:schemeClr val="tx1"/>
              </a:solidFill>
              <a:effectLst>
                <a:outerShdw blurRad="38100" dist="19050" dir="2700000" algn="tl" rotWithShape="0">
                  <a:schemeClr val="dk1">
                    <a:alpha val="40000"/>
                  </a:schemeClr>
                </a:outerShdw>
              </a:effectLst>
            </a:endParaRPr>
          </a:p>
        </p:txBody>
      </p:sp>
      <p:pic>
        <p:nvPicPr>
          <p:cNvPr id="5" name="Content Placeholder 4" descr="Usecase_page-0001"/>
          <p:cNvPicPr>
            <a:picLocks noChangeAspect="1"/>
          </p:cNvPicPr>
          <p:nvPr>
            <p:ph sz="half" idx="1"/>
          </p:nvPr>
        </p:nvPicPr>
        <p:blipFill>
          <a:blip r:embed="rId1"/>
          <a:stretch>
            <a:fillRect/>
          </a:stretch>
        </p:blipFill>
        <p:spPr>
          <a:xfrm>
            <a:off x="414020" y="1235710"/>
            <a:ext cx="9300210" cy="446214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3"/>
          <p:cNvSpPr>
            <a:spLocks noGrp="1"/>
          </p:cNvSpPr>
          <p:nvPr>
            <p:ph sz="half" idx="2"/>
          </p:nvPr>
        </p:nvSpPr>
        <p:spPr>
          <a:xfrm>
            <a:off x="400685" y="372745"/>
            <a:ext cx="4184015" cy="641985"/>
          </a:xfrm>
        </p:spPr>
        <p:txBody>
          <a:bodyPr>
            <a:scene3d>
              <a:camera prst="orthographicFront"/>
              <a:lightRig rig="threePt" dir="t"/>
            </a:scene3d>
          </a:bodyPr>
          <a:p>
            <a:r>
              <a:rPr lang="en-IN" altLang="en-US" sz="2400">
                <a:solidFill>
                  <a:schemeClr val="tx1"/>
                </a:solidFill>
                <a:effectLst>
                  <a:outerShdw blurRad="38100" dist="19050" dir="2700000" algn="tl" rotWithShape="0">
                    <a:schemeClr val="dk1">
                      <a:alpha val="40000"/>
                    </a:schemeClr>
                  </a:outerShdw>
                </a:effectLst>
              </a:rPr>
              <a:t>Activity Diagram</a:t>
            </a:r>
            <a:endParaRPr lang="en-IN" altLang="en-US" sz="2400">
              <a:solidFill>
                <a:schemeClr val="tx1"/>
              </a:solidFill>
              <a:effectLst>
                <a:outerShdw blurRad="38100" dist="19050" dir="2700000" algn="tl" rotWithShape="0">
                  <a:schemeClr val="dk1">
                    <a:alpha val="40000"/>
                  </a:schemeClr>
                </a:outerShdw>
              </a:effectLst>
            </a:endParaRPr>
          </a:p>
        </p:txBody>
      </p:sp>
      <p:pic>
        <p:nvPicPr>
          <p:cNvPr id="5" name="Content Placeholder 4" descr="Activity Diagram_page-0001"/>
          <p:cNvPicPr>
            <a:picLocks noChangeAspect="1"/>
          </p:cNvPicPr>
          <p:nvPr>
            <p:ph sz="half" idx="1"/>
          </p:nvPr>
        </p:nvPicPr>
        <p:blipFill>
          <a:blip r:embed="rId1"/>
          <a:stretch>
            <a:fillRect/>
          </a:stretch>
        </p:blipFill>
        <p:spPr>
          <a:xfrm>
            <a:off x="781685" y="1198245"/>
            <a:ext cx="7495540" cy="535686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3"/>
          <p:cNvSpPr>
            <a:spLocks noGrp="1"/>
          </p:cNvSpPr>
          <p:nvPr>
            <p:ph sz="half" idx="2"/>
          </p:nvPr>
        </p:nvSpPr>
        <p:spPr>
          <a:xfrm>
            <a:off x="449580" y="278765"/>
            <a:ext cx="4184015" cy="909320"/>
          </a:xfrm>
        </p:spPr>
        <p:txBody>
          <a:bodyPr>
            <a:scene3d>
              <a:camera prst="orthographicFront"/>
              <a:lightRig rig="threePt" dir="t"/>
            </a:scene3d>
          </a:bodyPr>
          <a:p>
            <a:r>
              <a:rPr lang="en-IN" altLang="en-US" sz="2400">
                <a:ln/>
                <a:solidFill>
                  <a:schemeClr val="tx1"/>
                </a:solidFill>
                <a:effectLst>
                  <a:outerShdw blurRad="38100" dist="19050" dir="2700000" algn="tl" rotWithShape="0">
                    <a:schemeClr val="dk1">
                      <a:alpha val="40000"/>
                    </a:schemeClr>
                  </a:outerShdw>
                </a:effectLst>
              </a:rPr>
              <a:t>Sequence Diagram</a:t>
            </a:r>
            <a:endParaRPr lang="en-IN" altLang="en-US" sz="2400">
              <a:ln/>
              <a:solidFill>
                <a:schemeClr val="tx1"/>
              </a:solidFill>
              <a:effectLst>
                <a:outerShdw blurRad="38100" dist="19050" dir="2700000" algn="tl" rotWithShape="0">
                  <a:schemeClr val="dk1">
                    <a:alpha val="40000"/>
                  </a:schemeClr>
                </a:outerShdw>
              </a:effectLst>
            </a:endParaRPr>
          </a:p>
        </p:txBody>
      </p:sp>
      <p:pic>
        <p:nvPicPr>
          <p:cNvPr id="5" name="Content Placeholder 4" descr="Sequence Diagram"/>
          <p:cNvPicPr>
            <a:picLocks noChangeAspect="1"/>
          </p:cNvPicPr>
          <p:nvPr>
            <p:ph sz="half" idx="1"/>
          </p:nvPr>
        </p:nvPicPr>
        <p:blipFill>
          <a:blip r:embed="rId1"/>
          <a:stretch>
            <a:fillRect/>
          </a:stretch>
        </p:blipFill>
        <p:spPr>
          <a:xfrm>
            <a:off x="342265" y="1094740"/>
            <a:ext cx="9117965" cy="449199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sz="4000"/>
              <a:t>Demo</a:t>
            </a:r>
            <a:endParaRPr lang="en-IN" altLang="en-US" sz="4000"/>
          </a:p>
        </p:txBody>
      </p:sp>
      <p:pic>
        <p:nvPicPr>
          <p:cNvPr id="5" name="Content Placeholder 4" descr="1"/>
          <p:cNvPicPr>
            <a:picLocks noChangeAspect="1"/>
          </p:cNvPicPr>
          <p:nvPr>
            <p:ph idx="1"/>
          </p:nvPr>
        </p:nvPicPr>
        <p:blipFill>
          <a:blip r:embed="rId1"/>
          <a:stretch>
            <a:fillRect/>
          </a:stretch>
        </p:blipFill>
        <p:spPr>
          <a:xfrm>
            <a:off x="997585" y="1555750"/>
            <a:ext cx="8237220" cy="46342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2"/>
          <p:cNvPicPr>
            <a:picLocks noChangeAspect="1"/>
          </p:cNvPicPr>
          <p:nvPr>
            <p:ph idx="1"/>
          </p:nvPr>
        </p:nvPicPr>
        <p:blipFill>
          <a:blip r:embed="rId1"/>
          <a:stretch>
            <a:fillRect/>
          </a:stretch>
        </p:blipFill>
        <p:spPr>
          <a:xfrm>
            <a:off x="574675" y="748665"/>
            <a:ext cx="8949055" cy="503491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3"/>
          <p:cNvPicPr>
            <a:picLocks noChangeAspect="1"/>
          </p:cNvPicPr>
          <p:nvPr>
            <p:ph idx="1"/>
          </p:nvPr>
        </p:nvPicPr>
        <p:blipFill>
          <a:blip r:embed="rId1"/>
          <a:stretch>
            <a:fillRect/>
          </a:stretch>
        </p:blipFill>
        <p:spPr>
          <a:xfrm>
            <a:off x="433070" y="465455"/>
            <a:ext cx="8885555" cy="499935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4(SignUP)"/>
          <p:cNvPicPr>
            <a:picLocks noChangeAspect="1"/>
          </p:cNvPicPr>
          <p:nvPr>
            <p:ph idx="1"/>
          </p:nvPr>
        </p:nvPicPr>
        <p:blipFill>
          <a:blip r:embed="rId1"/>
          <a:stretch>
            <a:fillRect/>
          </a:stretch>
        </p:blipFill>
        <p:spPr>
          <a:xfrm>
            <a:off x="688340" y="810260"/>
            <a:ext cx="8752205" cy="492379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5(Login)"/>
          <p:cNvPicPr>
            <a:picLocks noChangeAspect="1"/>
          </p:cNvPicPr>
          <p:nvPr>
            <p:ph idx="1"/>
          </p:nvPr>
        </p:nvPicPr>
        <p:blipFill>
          <a:blip r:embed="rId1"/>
          <a:stretch>
            <a:fillRect/>
          </a:stretch>
        </p:blipFill>
        <p:spPr>
          <a:xfrm>
            <a:off x="363855" y="605790"/>
            <a:ext cx="9132570" cy="513778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33400" y="274638"/>
            <a:ext cx="8400288" cy="1143000"/>
          </a:xfrm>
        </p:spPr>
        <p:txBody>
          <a:bodyPr>
            <a:normAutofit/>
          </a:bodyPr>
          <a:lstStyle/>
          <a:p>
            <a:pPr algn="l"/>
            <a:r>
              <a:rPr lang="en-US" sz="4000" b="1" dirty="0">
                <a:cs typeface="Times New Roman" panose="02020603050405020304" pitchFamily="18" charset="0"/>
              </a:rPr>
              <a:t>CONTENTS</a:t>
            </a:r>
            <a:endParaRPr lang="en-US" sz="4000" b="1" dirty="0">
              <a:cs typeface="Times New Roman" panose="02020603050405020304" pitchFamily="18" charset="0"/>
            </a:endParaRPr>
          </a:p>
        </p:txBody>
      </p:sp>
      <p:sp>
        <p:nvSpPr>
          <p:cNvPr id="5" name="Content Placeholder 2"/>
          <p:cNvSpPr>
            <a:spLocks noGrp="1"/>
          </p:cNvSpPr>
          <p:nvPr>
            <p:ph idx="1"/>
          </p:nvPr>
        </p:nvSpPr>
        <p:spPr>
          <a:xfrm>
            <a:off x="546462" y="1447800"/>
            <a:ext cx="7696200" cy="4525963"/>
          </a:xfrm>
        </p:spPr>
        <p:txBody>
          <a:bodyPr>
            <a:noAutofit/>
          </a:bodyPr>
          <a:lstStyle/>
          <a:p>
            <a:pPr>
              <a:defRPr/>
            </a:pPr>
            <a:r>
              <a:rPr lang="en-US" sz="2400" b="1" dirty="0">
                <a:latin typeface="+mj-lt"/>
                <a:cs typeface="Times New Roman" panose="02020603050405020304" pitchFamily="18" charset="0"/>
              </a:rPr>
              <a:t>INTRODUCTION</a:t>
            </a:r>
            <a:endParaRPr lang="en-US" sz="2400" b="1" dirty="0">
              <a:latin typeface="+mj-lt"/>
              <a:cs typeface="Times New Roman" panose="02020603050405020304" pitchFamily="18" charset="0"/>
            </a:endParaRPr>
          </a:p>
          <a:p>
            <a:pPr>
              <a:defRPr/>
            </a:pPr>
            <a:r>
              <a:rPr lang="en-IN" altLang="en-US" sz="2400" b="1" dirty="0">
                <a:latin typeface="+mj-lt"/>
                <a:cs typeface="Times New Roman" panose="02020603050405020304" pitchFamily="18" charset="0"/>
              </a:rPr>
              <a:t>OBJECTIVE</a:t>
            </a:r>
            <a:endParaRPr lang="en-US" sz="2400" b="1" dirty="0">
              <a:latin typeface="+mj-lt"/>
              <a:cs typeface="Times New Roman" panose="02020603050405020304" pitchFamily="18" charset="0"/>
            </a:endParaRPr>
          </a:p>
          <a:p>
            <a:pPr>
              <a:defRPr/>
            </a:pPr>
            <a:r>
              <a:rPr lang="en-IN" altLang="en-US" sz="2400" b="1" dirty="0">
                <a:latin typeface="+mj-lt"/>
                <a:cs typeface="Times New Roman" panose="02020603050405020304" pitchFamily="18" charset="0"/>
              </a:rPr>
              <a:t>TECHNOLOGY USED</a:t>
            </a:r>
            <a:endParaRPr lang="en-IN" altLang="en-US" sz="2400" b="1" dirty="0">
              <a:latin typeface="+mj-lt"/>
              <a:cs typeface="Times New Roman" panose="02020603050405020304" pitchFamily="18" charset="0"/>
            </a:endParaRPr>
          </a:p>
          <a:p>
            <a:pPr>
              <a:defRPr/>
            </a:pPr>
            <a:r>
              <a:rPr lang="en-IN" altLang="en-US" sz="2400" b="1" dirty="0">
                <a:latin typeface="+mj-lt"/>
                <a:cs typeface="Times New Roman" panose="02020603050405020304" pitchFamily="18" charset="0"/>
              </a:rPr>
              <a:t>SOFTWARE &amp; HARDWARE CONFIGURATION</a:t>
            </a:r>
            <a:endParaRPr lang="en-IN" altLang="en-US" sz="2400" b="1" dirty="0">
              <a:latin typeface="+mj-lt"/>
              <a:cs typeface="Times New Roman" panose="02020603050405020304" pitchFamily="18" charset="0"/>
            </a:endParaRPr>
          </a:p>
          <a:p>
            <a:pPr>
              <a:defRPr/>
            </a:pPr>
            <a:r>
              <a:rPr lang="en-IN" altLang="en-US" sz="2400" b="1" dirty="0">
                <a:latin typeface="+mj-lt"/>
                <a:cs typeface="Times New Roman" panose="02020603050405020304" pitchFamily="18" charset="0"/>
              </a:rPr>
              <a:t>DIAGRAMS</a:t>
            </a:r>
            <a:endParaRPr lang="en-IN" altLang="en-US" sz="2400" b="1" dirty="0">
              <a:latin typeface="+mj-lt"/>
              <a:cs typeface="Times New Roman" panose="02020603050405020304" pitchFamily="18" charset="0"/>
            </a:endParaRPr>
          </a:p>
          <a:p>
            <a:pPr>
              <a:defRPr/>
            </a:pPr>
            <a:r>
              <a:rPr lang="en-IN" altLang="en-US" sz="2400" b="1" dirty="0">
                <a:latin typeface="+mj-lt"/>
                <a:cs typeface="Times New Roman" panose="02020603050405020304" pitchFamily="18" charset="0"/>
              </a:rPr>
              <a:t>DATABASE DESIGNS</a:t>
            </a:r>
            <a:endParaRPr lang="en-US" sz="2400" b="1" dirty="0">
              <a:latin typeface="+mj-lt"/>
              <a:cs typeface="Times New Roman" panose="02020603050405020304" pitchFamily="18" charset="0"/>
            </a:endParaRPr>
          </a:p>
          <a:p>
            <a:pPr>
              <a:defRPr/>
            </a:pPr>
            <a:r>
              <a:rPr lang="en-IN" altLang="en-US" sz="2400" b="1" dirty="0">
                <a:latin typeface="+mj-lt"/>
                <a:cs typeface="Times New Roman" panose="02020603050405020304" pitchFamily="18" charset="0"/>
              </a:rPr>
              <a:t>DEMO</a:t>
            </a:r>
            <a:endParaRPr lang="en-US" sz="2400" b="1" dirty="0">
              <a:latin typeface="+mj-lt"/>
              <a:cs typeface="Times New Roman" panose="02020603050405020304" pitchFamily="18" charset="0"/>
            </a:endParaRPr>
          </a:p>
          <a:p>
            <a:endParaRPr lang="en-US" sz="2400" b="1" dirty="0">
              <a:latin typeface="+mj-lt"/>
              <a:cs typeface="Times New Roman" panose="02020603050405020304" pitchFamily="18" charset="0"/>
            </a:endParaRPr>
          </a:p>
          <a:p>
            <a:pPr marL="596900" indent="-514350">
              <a:buFont typeface="+mj-lt"/>
              <a:buAutoNum type="arabicPeriod"/>
            </a:pPr>
            <a:endParaRPr lang="en-US" sz="2400" b="1" dirty="0">
              <a:latin typeface="+mj-lt"/>
              <a:cs typeface="Times New Roman" panose="02020603050405020304" pitchFamily="18" charset="0"/>
            </a:endParaRPr>
          </a:p>
          <a:p>
            <a:endParaRPr lang="en-US" sz="2400" b="1" dirty="0">
              <a:latin typeface="+mj-lt"/>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6"/>
          <p:cNvPicPr>
            <a:picLocks noChangeAspect="1"/>
          </p:cNvPicPr>
          <p:nvPr>
            <p:ph idx="1"/>
          </p:nvPr>
        </p:nvPicPr>
        <p:blipFill>
          <a:blip r:embed="rId1"/>
          <a:stretch>
            <a:fillRect/>
          </a:stretch>
        </p:blipFill>
        <p:spPr>
          <a:xfrm>
            <a:off x="399415" y="598805"/>
            <a:ext cx="9013190" cy="507047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7"/>
          <p:cNvPicPr>
            <a:picLocks noChangeAspect="1"/>
          </p:cNvPicPr>
          <p:nvPr>
            <p:ph idx="1"/>
          </p:nvPr>
        </p:nvPicPr>
        <p:blipFill>
          <a:blip r:embed="rId1"/>
          <a:stretch>
            <a:fillRect/>
          </a:stretch>
        </p:blipFill>
        <p:spPr>
          <a:xfrm>
            <a:off x="589915" y="828675"/>
            <a:ext cx="8636000" cy="485838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8(Product Details)"/>
          <p:cNvPicPr>
            <a:picLocks noChangeAspect="1"/>
          </p:cNvPicPr>
          <p:nvPr>
            <p:ph idx="1"/>
          </p:nvPr>
        </p:nvPicPr>
        <p:blipFill>
          <a:blip r:embed="rId1"/>
          <a:stretch>
            <a:fillRect/>
          </a:stretch>
        </p:blipFill>
        <p:spPr>
          <a:xfrm>
            <a:off x="381635" y="650875"/>
            <a:ext cx="8919210" cy="501777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9(Add to Cart)"/>
          <p:cNvPicPr>
            <a:picLocks noChangeAspect="1"/>
          </p:cNvPicPr>
          <p:nvPr>
            <p:ph idx="1"/>
          </p:nvPr>
        </p:nvPicPr>
        <p:blipFill>
          <a:blip r:embed="rId1"/>
          <a:stretch>
            <a:fillRect/>
          </a:stretch>
        </p:blipFill>
        <p:spPr>
          <a:xfrm>
            <a:off x="483870" y="549910"/>
            <a:ext cx="8900160" cy="50069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10(Delivery Address)"/>
          <p:cNvPicPr>
            <a:picLocks noChangeAspect="1"/>
          </p:cNvPicPr>
          <p:nvPr>
            <p:ph idx="1"/>
          </p:nvPr>
        </p:nvPicPr>
        <p:blipFill>
          <a:blip r:embed="rId1"/>
          <a:stretch>
            <a:fillRect/>
          </a:stretch>
        </p:blipFill>
        <p:spPr>
          <a:xfrm>
            <a:off x="230505" y="372745"/>
            <a:ext cx="9182100" cy="516572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11(Order Summary)"/>
          <p:cNvPicPr>
            <a:picLocks noChangeAspect="1"/>
          </p:cNvPicPr>
          <p:nvPr>
            <p:ph idx="1"/>
          </p:nvPr>
        </p:nvPicPr>
        <p:blipFill>
          <a:blip r:embed="rId1"/>
          <a:stretch>
            <a:fillRect/>
          </a:stretch>
        </p:blipFill>
        <p:spPr>
          <a:xfrm>
            <a:off x="433070" y="455930"/>
            <a:ext cx="8801735" cy="495173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3221144" y="2677795"/>
            <a:ext cx="8596668" cy="1320800"/>
          </a:xfrm>
        </p:spPr>
        <p:txBody>
          <a:bodyPr/>
          <a:p>
            <a:r>
              <a:rPr lang="en-IN" altLang="en-US" sz="5400"/>
              <a:t>Thank You</a:t>
            </a:r>
            <a:endParaRPr lang="en-IN" altLang="en-US" sz="5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000" dirty="0"/>
              <a:t>Introduction</a:t>
            </a:r>
            <a:endParaRPr lang="en-IN" sz="4000" dirty="0"/>
          </a:p>
        </p:txBody>
      </p:sp>
      <p:sp>
        <p:nvSpPr>
          <p:cNvPr id="3" name="Content Placeholder 2"/>
          <p:cNvSpPr>
            <a:spLocks noGrp="1"/>
          </p:cNvSpPr>
          <p:nvPr>
            <p:ph idx="1"/>
          </p:nvPr>
        </p:nvSpPr>
        <p:spPr>
          <a:xfrm>
            <a:off x="677545" y="1588135"/>
            <a:ext cx="8596630" cy="4788535"/>
          </a:xfrm>
        </p:spPr>
        <p:txBody>
          <a:bodyPr>
            <a:noAutofit/>
            <a:scene3d>
              <a:camera prst="orthographicFront"/>
              <a:lightRig rig="threePt" dir="t"/>
            </a:scene3d>
          </a:bodyPr>
          <a:lstStyle/>
          <a:p>
            <a:pPr algn="just"/>
            <a:r>
              <a:rPr lang="en-IN" sz="2400" dirty="0">
                <a:solidFill>
                  <a:schemeClr val="tx1"/>
                </a:solidFill>
                <a:effectLst>
                  <a:outerShdw blurRad="38100" dist="19050" dir="2700000" algn="tl" rotWithShape="0">
                    <a:schemeClr val="dk1">
                      <a:alpha val="40000"/>
                    </a:schemeClr>
                  </a:outerShdw>
                </a:effectLst>
              </a:rPr>
              <a:t>The Sneakerz Store (SS) application enables customers to browse through the shops, and a  system administrator to maintain lists of shop categories. Also the developer is designing an online shoes shopping  site  to manage the items in the shop and also help customers to purchase them online without visiting the shop physically.The Sneakerz Store will use the internet as the sole method for selling goods to its consumers.</a:t>
            </a:r>
            <a:endParaRPr lang="en-IN" sz="2400" dirty="0">
              <a:solidFill>
                <a:schemeClr val="tx1"/>
              </a:solidFill>
              <a:effectLst>
                <a:outerShdw blurRad="38100" dist="19050" dir="2700000" algn="tl" rotWithShape="0">
                  <a:schemeClr val="dk1">
                    <a:alpha val="40000"/>
                  </a:schemeClr>
                </a:outerShdw>
              </a:effectLst>
            </a:endParaRPr>
          </a:p>
          <a:p>
            <a:pPr algn="just"/>
            <a:r>
              <a:rPr lang="en-IN" sz="2400" dirty="0">
                <a:solidFill>
                  <a:schemeClr val="tx1"/>
                </a:solidFill>
                <a:effectLst>
                  <a:outerShdw blurRad="38100" dist="19050" dir="2700000" algn="tl" rotWithShape="0">
                    <a:schemeClr val="dk1">
                      <a:alpha val="40000"/>
                    </a:schemeClr>
                  </a:outerShdw>
                </a:effectLst>
              </a:rPr>
              <a:t>This system allows the customer’s to maintain their cart for add or remove the product over the internet based on their availability. Customer will be able to review order history and able to cancel order within 24 hours.</a:t>
            </a:r>
            <a:endParaRPr lang="en-IN" sz="2400" dirty="0">
              <a:solidFill>
                <a:schemeClr val="tx1"/>
              </a:solidFill>
              <a:effectLst>
                <a:outerShdw blurRad="38100" dist="19050" dir="2700000" algn="tl" rotWithShape="0">
                  <a:schemeClr val="dk1">
                    <a:alpha val="40000"/>
                  </a:schemeClr>
                </a:outerShdw>
              </a:effectLst>
            </a:endParaRPr>
          </a:p>
          <a:p>
            <a:pPr marL="0" indent="0" algn="just">
              <a:buNone/>
            </a:pPr>
            <a:endParaRPr lang="en-IN" sz="2400" dirty="0">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609600"/>
            <a:ext cx="8596630" cy="852170"/>
          </a:xfrm>
        </p:spPr>
        <p:txBody>
          <a:bodyPr>
            <a:normAutofit/>
          </a:bodyPr>
          <a:lstStyle/>
          <a:p>
            <a:r>
              <a:rPr lang="en-IN" sz="4000" dirty="0"/>
              <a:t>Objective</a:t>
            </a:r>
            <a:endParaRPr lang="en-IN" sz="4000" dirty="0"/>
          </a:p>
        </p:txBody>
      </p:sp>
      <p:sp>
        <p:nvSpPr>
          <p:cNvPr id="3" name="Text Box 2"/>
          <p:cNvSpPr txBox="1"/>
          <p:nvPr/>
        </p:nvSpPr>
        <p:spPr>
          <a:xfrm>
            <a:off x="892175" y="1729105"/>
            <a:ext cx="8576310" cy="3415030"/>
          </a:xfrm>
          <a:prstGeom prst="rect">
            <a:avLst/>
          </a:prstGeom>
          <a:noFill/>
        </p:spPr>
        <p:txBody>
          <a:bodyPr wrap="square" rtlCol="0" anchor="t">
            <a:spAutoFit/>
            <a:scene3d>
              <a:camera prst="orthographicFront"/>
              <a:lightRig rig="threePt" dir="t"/>
            </a:scene3d>
          </a:bodyPr>
          <a:p>
            <a:pPr algn="just"/>
            <a:r>
              <a:rPr lang="en-US" sz="2400">
                <a:solidFill>
                  <a:schemeClr val="tx1"/>
                </a:solidFill>
                <a:effectLst>
                  <a:outerShdw blurRad="38100" dist="19050" dir="2700000" algn="tl" rotWithShape="0">
                    <a:schemeClr val="dk1">
                      <a:alpha val="40000"/>
                    </a:schemeClr>
                  </a:outerShdw>
                </a:effectLst>
              </a:rPr>
              <a:t>The main objective of the Online S</a:t>
            </a:r>
            <a:r>
              <a:rPr lang="en-IN" altLang="en-US" sz="2400">
                <a:solidFill>
                  <a:schemeClr val="tx1"/>
                </a:solidFill>
                <a:effectLst>
                  <a:outerShdw blurRad="38100" dist="19050" dir="2700000" algn="tl" rotWithShape="0">
                    <a:schemeClr val="dk1">
                      <a:alpha val="40000"/>
                    </a:schemeClr>
                  </a:outerShdw>
                </a:effectLst>
              </a:rPr>
              <a:t>neakerz</a:t>
            </a:r>
            <a:r>
              <a:rPr lang="en-US" sz="2400">
                <a:solidFill>
                  <a:schemeClr val="tx1"/>
                </a:solidFill>
                <a:effectLst>
                  <a:outerShdw blurRad="38100" dist="19050" dir="2700000" algn="tl" rotWithShape="0">
                    <a:schemeClr val="dk1">
                      <a:alpha val="40000"/>
                    </a:schemeClr>
                  </a:outerShdw>
                </a:effectLst>
              </a:rPr>
              <a:t> Store is to manage the details of Shoes, Customer, Payment, Delivery, Bills. It manages all the information about Shoes, Cash, Bills, Shoes. The project is totally built at administrative end and thus only the administrator is guaranteed the access. The purpose of the project is to build an application program to reduce the manual work for managing the Shoes, Customer, Cash, Payment. It tracks all the details about the Payment Delivery,Bills.</a:t>
            </a:r>
            <a:endParaRPr lang="en-US" sz="2400">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sz="4000"/>
              <a:t>Technology Used</a:t>
            </a:r>
            <a:endParaRPr lang="en-IN" altLang="en-US" sz="4000"/>
          </a:p>
        </p:txBody>
      </p:sp>
      <p:sp>
        <p:nvSpPr>
          <p:cNvPr id="3" name="Content Placeholder 2"/>
          <p:cNvSpPr>
            <a:spLocks noGrp="1"/>
          </p:cNvSpPr>
          <p:nvPr>
            <p:ph idx="1"/>
          </p:nvPr>
        </p:nvSpPr>
        <p:spPr>
          <a:xfrm>
            <a:off x="765175" y="1596390"/>
            <a:ext cx="9119235" cy="5156835"/>
          </a:xfrm>
        </p:spPr>
        <p:txBody>
          <a:bodyPr>
            <a:normAutofit fontScale="90000"/>
            <a:scene3d>
              <a:camera prst="orthographicFront"/>
              <a:lightRig rig="threePt" dir="t"/>
            </a:scene3d>
          </a:bodyPr>
          <a:p>
            <a:pPr algn="just"/>
            <a:r>
              <a:rPr lang="en-IN" altLang="en-US" sz="2400">
                <a:solidFill>
                  <a:schemeClr val="tx1"/>
                </a:solidFill>
                <a:effectLst>
                  <a:outerShdw blurRad="38100" dist="19050" dir="2700000" algn="tl" rotWithShape="0">
                    <a:schemeClr val="dk1">
                      <a:alpha val="40000"/>
                    </a:schemeClr>
                  </a:outerShdw>
                </a:effectLst>
              </a:rPr>
              <a:t>React as a Front End</a:t>
            </a:r>
            <a:endParaRPr lang="en-IN" altLang="en-US" sz="2400">
              <a:solidFill>
                <a:schemeClr val="tx1"/>
              </a:solidFill>
              <a:effectLst>
                <a:outerShdw blurRad="38100" dist="19050" dir="2700000" algn="tl" rotWithShape="0">
                  <a:schemeClr val="dk1">
                    <a:alpha val="40000"/>
                  </a:schemeClr>
                </a:outerShdw>
              </a:effectLst>
            </a:endParaRPr>
          </a:p>
          <a:p>
            <a:pPr marL="0" indent="0" algn="just">
              <a:buNone/>
            </a:pPr>
            <a:r>
              <a:rPr lang="en-IN" altLang="en-US" sz="2400">
                <a:solidFill>
                  <a:schemeClr val="tx1"/>
                </a:solidFill>
                <a:effectLst>
                  <a:outerShdw blurRad="38100" dist="19050" dir="2700000" algn="tl" rotWithShape="0">
                    <a:schemeClr val="dk1">
                      <a:alpha val="40000"/>
                    </a:schemeClr>
                  </a:outerShdw>
                </a:effectLst>
              </a:rPr>
              <a:t>	</a:t>
            </a:r>
            <a:r>
              <a:rPr lang="en-US" sz="2000" b="1"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React</a:t>
            </a:r>
            <a:r>
              <a:rPr lang="en-US" sz="200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 allows developers to create large web applications that can change data, </a:t>
            </a:r>
            <a:r>
              <a:rPr lang="en-US" sz="2000" dirty="0" smtClean="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without reloading </a:t>
            </a:r>
            <a:r>
              <a:rPr lang="en-US" sz="200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the page. The main purpose of </a:t>
            </a:r>
            <a:r>
              <a:rPr lang="en-US" sz="2000" b="1"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React</a:t>
            </a:r>
            <a:r>
              <a:rPr lang="en-US" sz="200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 is to be fast, scalable, and simple</a:t>
            </a:r>
            <a:endParaRPr lang="en-US" sz="200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endParaRPr>
          </a:p>
          <a:p>
            <a:pPr marL="0" indent="0" algn="just">
              <a:buNone/>
            </a:pPr>
            <a:endParaRPr lang="en-IN" altLang="en-US" sz="2400">
              <a:solidFill>
                <a:schemeClr val="tx1"/>
              </a:solidFill>
              <a:effectLst>
                <a:outerShdw blurRad="38100" dist="19050" dir="2700000" algn="tl" rotWithShape="0">
                  <a:schemeClr val="dk1">
                    <a:alpha val="40000"/>
                  </a:schemeClr>
                </a:outerShdw>
              </a:effectLst>
            </a:endParaRPr>
          </a:p>
          <a:p>
            <a:pPr algn="just"/>
            <a:r>
              <a:rPr lang="en-IN" altLang="en-US" sz="2400">
                <a:solidFill>
                  <a:schemeClr val="tx1"/>
                </a:solidFill>
                <a:effectLst>
                  <a:outerShdw blurRad="38100" dist="19050" dir="2700000" algn="tl" rotWithShape="0">
                    <a:schemeClr val="dk1">
                      <a:alpha val="40000"/>
                    </a:schemeClr>
                  </a:outerShdw>
                </a:effectLst>
              </a:rPr>
              <a:t>Java Spring Boot as a Middle Ware</a:t>
            </a:r>
            <a:endParaRPr lang="en-IN" altLang="en-US" sz="2400">
              <a:solidFill>
                <a:schemeClr val="tx1"/>
              </a:solidFill>
              <a:effectLst>
                <a:outerShdw blurRad="38100" dist="19050" dir="2700000" algn="tl" rotWithShape="0">
                  <a:schemeClr val="dk1">
                    <a:alpha val="40000"/>
                  </a:schemeClr>
                </a:outerShdw>
              </a:effectLst>
            </a:endParaRPr>
          </a:p>
          <a:p>
            <a:pPr marL="0" indent="0" algn="just">
              <a:buNone/>
            </a:pPr>
            <a:r>
              <a:rPr lang="en-IN" altLang="en-US" sz="2400">
                <a:solidFill>
                  <a:schemeClr val="tx1"/>
                </a:solidFill>
                <a:effectLst>
                  <a:outerShdw blurRad="38100" dist="19050" dir="2700000" algn="tl" rotWithShape="0">
                    <a:schemeClr val="dk1">
                      <a:alpha val="40000"/>
                    </a:schemeClr>
                  </a:outerShdw>
                </a:effectLst>
              </a:rPr>
              <a:t>	</a:t>
            </a:r>
            <a:r>
              <a:rPr lang="en-US" sz="200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The main goal of the </a:t>
            </a:r>
            <a:r>
              <a:rPr lang="en-US" sz="2000" b="1"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Spring Boot</a:t>
            </a:r>
            <a:r>
              <a:rPr lang="en-US" sz="200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 framework is to reduce overall development </a:t>
            </a:r>
            <a:r>
              <a:rPr lang="en-US" sz="2000" dirty="0" smtClean="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time </a:t>
            </a:r>
            <a:r>
              <a:rPr lang="en-US" sz="200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and increase efficiency.</a:t>
            </a:r>
            <a:r>
              <a:rPr lang="en-US" sz="200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sym typeface="+mn-ea"/>
              </a:rPr>
              <a:t> React has become the first choice for frontend because it gives developers the ability to work with a virtual browser (more friendly than the real browser). </a:t>
            </a:r>
            <a:endParaRPr lang="en-US" sz="200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sym typeface="+mn-ea"/>
            </a:endParaRPr>
          </a:p>
          <a:p>
            <a:pPr marL="0" indent="0" algn="just">
              <a:buNone/>
            </a:pPr>
            <a:endParaRPr lang="en-IN" altLang="en-US" sz="2400">
              <a:solidFill>
                <a:schemeClr val="tx1"/>
              </a:solidFill>
              <a:effectLst>
                <a:outerShdw blurRad="38100" dist="19050" dir="2700000" algn="tl" rotWithShape="0">
                  <a:schemeClr val="dk1">
                    <a:alpha val="40000"/>
                  </a:schemeClr>
                </a:outerShdw>
              </a:effectLst>
            </a:endParaRPr>
          </a:p>
          <a:p>
            <a:pPr algn="just"/>
            <a:r>
              <a:rPr lang="en-IN" altLang="en-US" sz="2400">
                <a:solidFill>
                  <a:schemeClr val="tx1"/>
                </a:solidFill>
                <a:effectLst>
                  <a:outerShdw blurRad="38100" dist="19050" dir="2700000" algn="tl" rotWithShape="0">
                    <a:schemeClr val="dk1">
                      <a:alpha val="40000"/>
                    </a:schemeClr>
                  </a:outerShdw>
                </a:effectLst>
              </a:rPr>
              <a:t>MySQL as a Backend</a:t>
            </a:r>
            <a:endParaRPr lang="en-IN" altLang="en-US" sz="2400">
              <a:solidFill>
                <a:schemeClr val="tx1"/>
              </a:solidFill>
              <a:effectLst>
                <a:outerShdw blurRad="38100" dist="19050" dir="2700000" algn="tl" rotWithShape="0">
                  <a:schemeClr val="dk1">
                    <a:alpha val="40000"/>
                  </a:schemeClr>
                </a:outerShdw>
              </a:effectLst>
            </a:endParaRPr>
          </a:p>
          <a:p>
            <a:pPr marL="0" indent="0" algn="just">
              <a:buNone/>
            </a:pPr>
            <a:r>
              <a:rPr lang="en-IN" altLang="en-US" sz="2400">
                <a:solidFill>
                  <a:schemeClr val="tx1"/>
                </a:solidFill>
                <a:effectLst>
                  <a:outerShdw blurRad="38100" dist="19050" dir="2700000" algn="tl" rotWithShape="0">
                    <a:schemeClr val="dk1">
                      <a:alpha val="40000"/>
                    </a:schemeClr>
                  </a:outerShdw>
                </a:effectLst>
              </a:rPr>
              <a:t>	</a:t>
            </a:r>
            <a:r>
              <a:rPr lang="en-US" sz="222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The main goal of the</a:t>
            </a:r>
            <a:r>
              <a:rPr lang="en-IN" altLang="en-US" sz="222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rPr>
              <a:t> MySQL is to maintain the database in the form of tables.</a:t>
            </a:r>
            <a:endParaRPr lang="en-IN" altLang="en-US" sz="2220" dirty="0">
              <a:solidFill>
                <a:schemeClr val="tx1"/>
              </a:solidFill>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cs typeface="Times New Roman" panose="02020603050405020304" pitchFamily="18" charset="0"/>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609600"/>
            <a:ext cx="9036685" cy="1417320"/>
          </a:xfrm>
        </p:spPr>
        <p:txBody>
          <a:bodyPr>
            <a:noAutofit/>
          </a:bodyPr>
          <a:lstStyle/>
          <a:p>
            <a:r>
              <a:rPr lang="en-IN" sz="4000" dirty="0"/>
              <a:t>Software &amp; Hardware Configuration on</a:t>
            </a:r>
            <a:br>
              <a:rPr lang="en-IN" sz="4000" dirty="0"/>
            </a:br>
            <a:r>
              <a:rPr lang="en-IN" sz="4000" dirty="0"/>
              <a:t>Server Side</a:t>
            </a:r>
            <a:endParaRPr lang="en-IN" sz="4000" dirty="0"/>
          </a:p>
        </p:txBody>
      </p:sp>
      <p:sp>
        <p:nvSpPr>
          <p:cNvPr id="3" name="Content Placeholder 2"/>
          <p:cNvSpPr>
            <a:spLocks noGrp="1"/>
          </p:cNvSpPr>
          <p:nvPr>
            <p:ph idx="1"/>
          </p:nvPr>
        </p:nvSpPr>
        <p:spPr>
          <a:xfrm>
            <a:off x="829734" y="5239299"/>
            <a:ext cx="5318113" cy="1286338"/>
          </a:xfrm>
        </p:spPr>
        <p:txBody>
          <a:bodyPr>
            <a:scene3d>
              <a:camera prst="orthographicFront"/>
              <a:lightRig rig="threePt" dir="t"/>
            </a:scene3d>
          </a:bodyPr>
          <a:lstStyle/>
          <a:p>
            <a:r>
              <a:rPr lang="en-US" sz="2400" dirty="0">
                <a:solidFill>
                  <a:schemeClr val="tx1"/>
                </a:solidFill>
                <a:effectLst>
                  <a:outerShdw blurRad="38100" dist="19050" dir="2700000" algn="tl" rotWithShape="0">
                    <a:schemeClr val="dk1">
                      <a:alpha val="40000"/>
                    </a:schemeClr>
                  </a:outerShdw>
                </a:effectLst>
              </a:rPr>
              <a:t>Android version – </a:t>
            </a:r>
            <a:r>
              <a:rPr lang="en-IN" altLang="en-US" sz="2400" dirty="0">
                <a:solidFill>
                  <a:schemeClr val="tx1"/>
                </a:solidFill>
                <a:effectLst>
                  <a:outerShdw blurRad="38100" dist="19050" dir="2700000" algn="tl" rotWithShape="0">
                    <a:schemeClr val="dk1">
                      <a:alpha val="40000"/>
                    </a:schemeClr>
                  </a:outerShdw>
                </a:effectLst>
              </a:rPr>
              <a:t>10</a:t>
            </a:r>
            <a:r>
              <a:rPr lang="en-US" sz="2400" dirty="0">
                <a:solidFill>
                  <a:schemeClr val="tx1"/>
                </a:solidFill>
                <a:effectLst>
                  <a:outerShdw blurRad="38100" dist="19050" dir="2700000" algn="tl" rotWithShape="0">
                    <a:schemeClr val="dk1">
                      <a:alpha val="40000"/>
                    </a:schemeClr>
                  </a:outerShdw>
                </a:effectLst>
              </a:rPr>
              <a:t> or later</a:t>
            </a:r>
            <a:endParaRPr lang="en-US" sz="2400" dirty="0">
              <a:solidFill>
                <a:schemeClr val="tx1"/>
              </a:solidFill>
              <a:effectLst>
                <a:outerShdw blurRad="38100" dist="19050" dir="2700000" algn="tl" rotWithShape="0">
                  <a:schemeClr val="dk1">
                    <a:alpha val="40000"/>
                  </a:schemeClr>
                </a:outerShdw>
              </a:effectLst>
            </a:endParaRPr>
          </a:p>
          <a:p>
            <a:r>
              <a:rPr lang="en-IN" altLang="en-US" sz="2400" dirty="0">
                <a:solidFill>
                  <a:schemeClr val="tx1"/>
                </a:solidFill>
                <a:effectLst>
                  <a:outerShdw blurRad="38100" dist="19050" dir="2700000" algn="tl" rotWithShape="0">
                    <a:schemeClr val="dk1">
                      <a:alpha val="40000"/>
                    </a:schemeClr>
                  </a:outerShdw>
                </a:effectLst>
              </a:rPr>
              <a:t>Active Internet Connection</a:t>
            </a:r>
            <a:endParaRPr lang="en-US" sz="2400" dirty="0">
              <a:solidFill>
                <a:schemeClr val="tx1"/>
              </a:solidFill>
              <a:effectLst>
                <a:outerShdw blurRad="38100" dist="19050" dir="2700000" algn="tl" rotWithShape="0">
                  <a:schemeClr val="dk1">
                    <a:alpha val="40000"/>
                  </a:schemeClr>
                </a:outerShdw>
              </a:effectLst>
            </a:endParaRPr>
          </a:p>
          <a:p>
            <a:pPr marL="0" indent="0">
              <a:buNone/>
            </a:pPr>
            <a:endParaRPr lang="en-US" sz="2400" dirty="0">
              <a:solidFill>
                <a:schemeClr val="tx1"/>
              </a:solidFill>
              <a:effectLst>
                <a:outerShdw blurRad="38100" dist="19050" dir="2700000" algn="tl" rotWithShape="0">
                  <a:schemeClr val="dk1">
                    <a:alpha val="40000"/>
                  </a:schemeClr>
                </a:outerShdw>
              </a:effectLst>
            </a:endParaRPr>
          </a:p>
          <a:p>
            <a:endParaRPr lang="en-US" sz="2400" dirty="0">
              <a:solidFill>
                <a:schemeClr val="tx1"/>
              </a:solidFill>
              <a:effectLst>
                <a:outerShdw blurRad="38100" dist="19050" dir="2700000" algn="tl" rotWithShape="0">
                  <a:schemeClr val="dk1">
                    <a:alpha val="40000"/>
                  </a:schemeClr>
                </a:outerShdw>
              </a:effectLst>
            </a:endParaRPr>
          </a:p>
          <a:p>
            <a:endParaRPr lang="en-US" sz="2400" dirty="0">
              <a:solidFill>
                <a:schemeClr val="tx1"/>
              </a:solidFill>
              <a:effectLst>
                <a:outerShdw blurRad="38100" dist="19050" dir="2700000" algn="tl" rotWithShape="0">
                  <a:schemeClr val="dk1">
                    <a:alpha val="40000"/>
                  </a:schemeClr>
                </a:outerShdw>
              </a:effectLst>
            </a:endParaRPr>
          </a:p>
        </p:txBody>
      </p:sp>
      <p:sp>
        <p:nvSpPr>
          <p:cNvPr id="4" name="Title 1"/>
          <p:cNvSpPr txBox="1"/>
          <p:nvPr/>
        </p:nvSpPr>
        <p:spPr>
          <a:xfrm>
            <a:off x="677333" y="4281164"/>
            <a:ext cx="8362971" cy="79684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000" dirty="0"/>
              <a:t>Requirements for User(Client Side)</a:t>
            </a:r>
            <a:endParaRPr lang="en-IN" sz="4000" dirty="0"/>
          </a:p>
        </p:txBody>
      </p:sp>
      <p:sp>
        <p:nvSpPr>
          <p:cNvPr id="5" name="Content Placeholder 2"/>
          <p:cNvSpPr txBox="1"/>
          <p:nvPr/>
        </p:nvSpPr>
        <p:spPr>
          <a:xfrm>
            <a:off x="829945" y="2188845"/>
            <a:ext cx="6392545" cy="1931035"/>
          </a:xfrm>
          <a:prstGeom prst="rect">
            <a:avLst/>
          </a:prstGeom>
        </p:spPr>
        <p:txBody>
          <a:bodyPr vert="horz" lIns="91440" tIns="45720" rIns="91440" bIns="45720" rtlCol="0">
            <a:normAutofit/>
            <a:scene3d>
              <a:camera prst="orthographicFront"/>
              <a:lightRig rig="threePt" dir="t"/>
            </a:scene3d>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400" dirty="0">
                <a:solidFill>
                  <a:schemeClr val="tx1"/>
                </a:solidFill>
                <a:effectLst>
                  <a:outerShdw blurRad="38100" dist="19050" dir="2700000" algn="tl" rotWithShape="0">
                    <a:schemeClr val="dk1">
                      <a:alpha val="40000"/>
                    </a:schemeClr>
                  </a:outerShdw>
                </a:effectLst>
              </a:rPr>
              <a:t>Windows </a:t>
            </a:r>
            <a:r>
              <a:rPr lang="en-IN" altLang="en-US" sz="2400" dirty="0">
                <a:solidFill>
                  <a:schemeClr val="tx1"/>
                </a:solidFill>
                <a:effectLst>
                  <a:outerShdw blurRad="38100" dist="19050" dir="2700000" algn="tl" rotWithShape="0">
                    <a:schemeClr val="dk1">
                      <a:alpha val="40000"/>
                    </a:schemeClr>
                  </a:outerShdw>
                </a:effectLst>
              </a:rPr>
              <a:t>11</a:t>
            </a:r>
            <a:endParaRPr lang="en-IN" sz="2400" dirty="0">
              <a:solidFill>
                <a:schemeClr val="tx1"/>
              </a:solidFill>
              <a:effectLst>
                <a:outerShdw blurRad="38100" dist="19050" dir="2700000" algn="tl" rotWithShape="0">
                  <a:schemeClr val="dk1">
                    <a:alpha val="40000"/>
                  </a:schemeClr>
                </a:outerShdw>
              </a:effectLst>
            </a:endParaRPr>
          </a:p>
          <a:p>
            <a:r>
              <a:rPr lang="en-IN" sz="2400" dirty="0">
                <a:solidFill>
                  <a:schemeClr val="tx1"/>
                </a:solidFill>
                <a:effectLst>
                  <a:outerShdw blurRad="38100" dist="19050" dir="2700000" algn="tl" rotWithShape="0">
                    <a:schemeClr val="dk1">
                      <a:alpha val="40000"/>
                    </a:schemeClr>
                  </a:outerShdw>
                </a:effectLst>
              </a:rPr>
              <a:t>Ram – 8GB</a:t>
            </a:r>
            <a:endParaRPr lang="en-IN" sz="2400" dirty="0">
              <a:solidFill>
                <a:schemeClr val="tx1"/>
              </a:solidFill>
              <a:effectLst>
                <a:outerShdw blurRad="38100" dist="19050" dir="2700000" algn="tl" rotWithShape="0">
                  <a:schemeClr val="dk1">
                    <a:alpha val="40000"/>
                  </a:schemeClr>
                </a:outerShdw>
              </a:effectLst>
            </a:endParaRPr>
          </a:p>
          <a:p>
            <a:r>
              <a:rPr lang="en-IN" sz="2400" dirty="0">
                <a:solidFill>
                  <a:schemeClr val="tx1"/>
                </a:solidFill>
                <a:effectLst>
                  <a:outerShdw blurRad="38100" dist="19050" dir="2700000" algn="tl" rotWithShape="0">
                    <a:schemeClr val="dk1">
                      <a:alpha val="40000"/>
                    </a:schemeClr>
                  </a:outerShdw>
                </a:effectLst>
              </a:rPr>
              <a:t>Disk space-  1TB </a:t>
            </a:r>
            <a:endParaRPr lang="en-IN" sz="2400" dirty="0">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000" dirty="0"/>
              <a:t>Diagrams</a:t>
            </a:r>
            <a:endParaRPr lang="en-IN" sz="4000" dirty="0"/>
          </a:p>
        </p:txBody>
      </p:sp>
      <p:sp>
        <p:nvSpPr>
          <p:cNvPr id="4" name="Content Placeholder 3"/>
          <p:cNvSpPr/>
          <p:nvPr>
            <p:ph sz="half" idx="1"/>
          </p:nvPr>
        </p:nvSpPr>
        <p:spPr>
          <a:xfrm>
            <a:off x="765810" y="1604010"/>
            <a:ext cx="3363595" cy="1199515"/>
          </a:xfrm>
        </p:spPr>
        <p:txBody>
          <a:bodyPr>
            <a:scene3d>
              <a:camera prst="orthographicFront"/>
              <a:lightRig rig="threePt" dir="t"/>
            </a:scene3d>
          </a:bodyPr>
          <a:p>
            <a:r>
              <a:rPr lang="en-IN" altLang="en-US" sz="2400">
                <a:solidFill>
                  <a:schemeClr val="tx1"/>
                </a:solidFill>
                <a:effectLst>
                  <a:outerShdw blurRad="38100" dist="19050" dir="2700000" algn="tl" rotWithShape="0">
                    <a:schemeClr val="dk1">
                      <a:alpha val="40000"/>
                    </a:schemeClr>
                  </a:outerShdw>
                </a:effectLst>
              </a:rPr>
              <a:t>ER Diagram</a:t>
            </a:r>
            <a:endParaRPr lang="en-IN" altLang="en-US" sz="2400">
              <a:solidFill>
                <a:schemeClr val="tx1"/>
              </a:solidFill>
              <a:effectLst>
                <a:outerShdw blurRad="38100" dist="19050" dir="2700000" algn="tl" rotWithShape="0">
                  <a:schemeClr val="dk1">
                    <a:alpha val="40000"/>
                  </a:schemeClr>
                </a:outerShdw>
              </a:effectLst>
            </a:endParaRPr>
          </a:p>
        </p:txBody>
      </p:sp>
      <p:pic>
        <p:nvPicPr>
          <p:cNvPr id="5" name="Content Placeholder 4" descr="SRS.drawio"/>
          <p:cNvPicPr>
            <a:picLocks noChangeAspect="1"/>
          </p:cNvPicPr>
          <p:nvPr>
            <p:ph sz="half" idx="2"/>
          </p:nvPr>
        </p:nvPicPr>
        <p:blipFill>
          <a:blip r:embed="rId1"/>
          <a:stretch>
            <a:fillRect/>
          </a:stretch>
        </p:blipFill>
        <p:spPr>
          <a:xfrm>
            <a:off x="1555115" y="1417955"/>
            <a:ext cx="7919085" cy="50190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sz="half" idx="1"/>
          </p:nvPr>
        </p:nvSpPr>
        <p:spPr>
          <a:xfrm>
            <a:off x="906145" y="548640"/>
            <a:ext cx="6894830" cy="2281555"/>
          </a:xfrm>
        </p:spPr>
        <p:txBody>
          <a:bodyPr>
            <a:normAutofit/>
            <a:scene3d>
              <a:camera prst="orthographicFront"/>
              <a:lightRig rig="threePt" dir="t"/>
            </a:scene3d>
          </a:bodyPr>
          <a:p>
            <a:r>
              <a:rPr lang="en-IN" altLang="en-US" sz="4665">
                <a:solidFill>
                  <a:schemeClr val="tx1"/>
                </a:solidFill>
                <a:effectLst>
                  <a:outerShdw blurRad="38100" dist="19050" dir="2700000" algn="tl" rotWithShape="0">
                    <a:schemeClr val="dk1">
                      <a:alpha val="40000"/>
                    </a:schemeClr>
                  </a:outerShdw>
                </a:effectLst>
              </a:rPr>
              <a:t>DFD</a:t>
            </a:r>
            <a:endParaRPr lang="en-IN" altLang="en-US" sz="4665">
              <a:solidFill>
                <a:schemeClr val="tx1"/>
              </a:solidFill>
              <a:effectLst>
                <a:outerShdw blurRad="38100" dist="19050" dir="2700000" algn="tl" rotWithShape="0">
                  <a:schemeClr val="dk1">
                    <a:alpha val="40000"/>
                  </a:schemeClr>
                </a:outerShdw>
              </a:effectLst>
            </a:endParaRPr>
          </a:p>
          <a:p>
            <a:endParaRPr lang="en-IN" altLang="en-US" sz="2400">
              <a:solidFill>
                <a:schemeClr val="tx1"/>
              </a:solidFill>
              <a:effectLst>
                <a:outerShdw blurRad="38100" dist="19050" dir="2700000" algn="tl" rotWithShape="0">
                  <a:schemeClr val="dk1">
                    <a:alpha val="40000"/>
                  </a:schemeClr>
                </a:outerShdw>
              </a:effectLst>
            </a:endParaRPr>
          </a:p>
          <a:p>
            <a:r>
              <a:rPr lang="en-IN" altLang="en-US" sz="2400">
                <a:solidFill>
                  <a:schemeClr val="tx1"/>
                </a:solidFill>
                <a:effectLst>
                  <a:outerShdw blurRad="38100" dist="19050" dir="2700000" algn="tl" rotWithShape="0">
                    <a:schemeClr val="dk1">
                      <a:alpha val="40000"/>
                    </a:schemeClr>
                  </a:outerShdw>
                </a:effectLst>
              </a:rPr>
              <a:t>Oth Level</a:t>
            </a:r>
            <a:endParaRPr lang="en-IN" altLang="en-US" sz="2400">
              <a:solidFill>
                <a:schemeClr val="tx1"/>
              </a:solidFill>
              <a:effectLst>
                <a:outerShdw blurRad="38100" dist="19050" dir="2700000" algn="tl" rotWithShape="0">
                  <a:schemeClr val="dk1">
                    <a:alpha val="40000"/>
                  </a:schemeClr>
                </a:outerShdw>
              </a:effectLst>
            </a:endParaRPr>
          </a:p>
        </p:txBody>
      </p:sp>
      <p:pic>
        <p:nvPicPr>
          <p:cNvPr id="5" name="Content Placeholder 4" descr="DFD-0_page-0001"/>
          <p:cNvPicPr>
            <a:picLocks noChangeAspect="1"/>
          </p:cNvPicPr>
          <p:nvPr>
            <p:ph sz="half" idx="2"/>
          </p:nvPr>
        </p:nvPicPr>
        <p:blipFill>
          <a:blip r:embed="rId1"/>
          <a:stretch>
            <a:fillRect/>
          </a:stretch>
        </p:blipFill>
        <p:spPr>
          <a:xfrm>
            <a:off x="2680335" y="1861820"/>
            <a:ext cx="5204460" cy="360616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sz="half" idx="1"/>
          </p:nvPr>
        </p:nvSpPr>
        <p:spPr>
          <a:xfrm>
            <a:off x="619125" y="358140"/>
            <a:ext cx="4184015" cy="745490"/>
          </a:xfrm>
        </p:spPr>
        <p:txBody>
          <a:bodyPr>
            <a:scene3d>
              <a:camera prst="orthographicFront"/>
              <a:lightRig rig="threePt" dir="t"/>
            </a:scene3d>
          </a:bodyPr>
          <a:p>
            <a:r>
              <a:rPr lang="en-IN" altLang="en-US" sz="2400">
                <a:solidFill>
                  <a:schemeClr val="tx1"/>
                </a:solidFill>
                <a:effectLst>
                  <a:outerShdw blurRad="38100" dist="19050" dir="2700000" algn="tl" rotWithShape="0">
                    <a:schemeClr val="dk1">
                      <a:alpha val="40000"/>
                    </a:schemeClr>
                  </a:outerShdw>
                </a:effectLst>
              </a:rPr>
              <a:t>1st level</a:t>
            </a:r>
            <a:endParaRPr lang="en-IN" altLang="en-US" sz="2400">
              <a:solidFill>
                <a:schemeClr val="tx1"/>
              </a:solidFill>
              <a:effectLst>
                <a:outerShdw blurRad="38100" dist="19050" dir="2700000" algn="tl" rotWithShape="0">
                  <a:schemeClr val="dk1">
                    <a:alpha val="40000"/>
                  </a:schemeClr>
                </a:outerShdw>
              </a:effectLst>
            </a:endParaRPr>
          </a:p>
        </p:txBody>
      </p:sp>
      <p:pic>
        <p:nvPicPr>
          <p:cNvPr id="5" name="Content Placeholder 4" descr="DFD-1_page-0001"/>
          <p:cNvPicPr>
            <a:picLocks noChangeAspect="1"/>
          </p:cNvPicPr>
          <p:nvPr>
            <p:ph sz="half" idx="2"/>
          </p:nvPr>
        </p:nvPicPr>
        <p:blipFill>
          <a:blip r:embed="rId1"/>
          <a:stretch>
            <a:fillRect/>
          </a:stretch>
        </p:blipFill>
        <p:spPr>
          <a:xfrm>
            <a:off x="1177925" y="1427480"/>
            <a:ext cx="7495540" cy="5131435"/>
          </a:xfrm>
          <a:prstGeom prst="rect">
            <a:avLst/>
          </a:prstGeom>
        </p:spPr>
      </p:pic>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TM02900688[[fn=Facet]]</Template>
  <TotalTime>0</TotalTime>
  <Words>2341</Words>
  <Application>WPS Presentation</Application>
  <PresentationFormat>Widescreen</PresentationFormat>
  <Paragraphs>89</Paragraphs>
  <Slides>26</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26</vt:i4>
      </vt:variant>
    </vt:vector>
  </HeadingPairs>
  <TitlesOfParts>
    <vt:vector size="39" baseType="lpstr">
      <vt:lpstr>Arial</vt:lpstr>
      <vt:lpstr>SimSun</vt:lpstr>
      <vt:lpstr>Wingdings</vt:lpstr>
      <vt:lpstr>Wingdings 3</vt:lpstr>
      <vt:lpstr>Symbol</vt:lpstr>
      <vt:lpstr>Arial</vt:lpstr>
      <vt:lpstr>Times New Roman</vt:lpstr>
      <vt:lpstr>Cambria</vt:lpstr>
      <vt:lpstr>Trebuchet MS</vt:lpstr>
      <vt:lpstr>Microsoft YaHei</vt:lpstr>
      <vt:lpstr>Arial Unicode MS</vt:lpstr>
      <vt:lpstr>Calibri</vt:lpstr>
      <vt:lpstr>Facet</vt:lpstr>
      <vt:lpstr>PowerPoint 演示文稿</vt:lpstr>
      <vt:lpstr>CONTENTS</vt:lpstr>
      <vt:lpstr>Introduction</vt:lpstr>
      <vt:lpstr>Objective</vt:lpstr>
      <vt:lpstr>Technology Used</vt:lpstr>
      <vt:lpstr>Software &amp; Hardware Configuration on Server Side</vt:lpstr>
      <vt:lpstr>Diagrams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Demo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Bhagyesh Randhawan</dc:creator>
  <cp:lastModifiedBy>hp</cp:lastModifiedBy>
  <cp:revision>20</cp:revision>
  <dcterms:created xsi:type="dcterms:W3CDTF">2021-11-18T07:34:00Z</dcterms:created>
  <dcterms:modified xsi:type="dcterms:W3CDTF">2023-08-29T08:59:21Z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1B66CB35A7574D5E84C20A6A92F46C4F</vt:lpwstr>
  </property>
  <property fmtid="{D5CDD505-2E9C-101B-9397-08002B2CF9AE}" pid="3" name="KSOProductBuildVer">
    <vt:lpwstr>1033-11.2.0.11219</vt:lpwstr>
  </property>
</Properties>
</file>

<file path=docProps/thumbnail.jpeg>
</file>